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1" r:id="rId3"/>
    <p:sldId id="310" r:id="rId4"/>
    <p:sldId id="313" r:id="rId5"/>
    <p:sldId id="297" r:id="rId6"/>
    <p:sldId id="308" r:id="rId7"/>
    <p:sldId id="309" r:id="rId8"/>
    <p:sldId id="261" r:id="rId9"/>
    <p:sldId id="315" r:id="rId10"/>
    <p:sldId id="298" r:id="rId11"/>
    <p:sldId id="264" r:id="rId12"/>
    <p:sldId id="265" r:id="rId13"/>
    <p:sldId id="29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18C6"/>
    <a:srgbClr val="0A0A6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2" autoAdjust="0"/>
    <p:restoredTop sz="94717" autoAdjust="0"/>
  </p:normalViewPr>
  <p:slideViewPr>
    <p:cSldViewPr>
      <p:cViewPr varScale="1">
        <p:scale>
          <a:sx n="65" d="100"/>
          <a:sy n="65" d="100"/>
        </p:scale>
        <p:origin x="-14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1BD3BC-DD1D-42B5-9680-13547465D16F}" type="datetimeFigureOut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3E4C2-9CBD-465D-A59A-FC132CC360A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7E93D-2EB9-4A6F-B719-F96971351FFA}" type="datetimeFigureOut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DF7A0-A3A2-4F99-9D49-80E42617EFC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22085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DF7A0-A3A2-4F99-9D49-80E42617EFC3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DF7A0-A3A2-4F99-9D49-80E42617EFC3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3DF7A0-A3A2-4F99-9D49-80E42617EFC3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B0C3B-05BB-49D5-B707-2334B7917DA7}" type="datetime1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6772C-66B8-42F0-8D45-A7933125905C}" type="datetime1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9B82F-C2CD-4DAC-848E-A7A29192EF38}" type="datetime1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4206C-F207-4302-98EA-6CE4A4E847F1}" type="datetime1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487C69-7308-41A9-B238-5E80BE748976}" type="datetime1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1EA5D-250A-4AAC-BC84-6AAE2910CB87}" type="datetime1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8" y="1859763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F954-A020-458B-A4F3-F66E41A1F880}" type="datetime1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D7E35-3CAD-434B-B1B3-AF4F887D05B6}" type="datetime1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0F54E-26E1-48B5-842E-B99993F9B8E9}" type="datetime1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1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8762D-E997-4F6C-9930-532A66105C0E}" type="datetime1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9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50D20-6D86-4FE6-BB24-62D629426796}" type="datetime1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6"/>
            <a:ext cx="609600" cy="365125"/>
          </a:xfrm>
        </p:spPr>
        <p:txBody>
          <a:bodyPr/>
          <a:lstStyle/>
          <a:p>
            <a:fld id="{017E6F8C-532B-4F35-BBC7-A776D8373F4E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31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BB11A09-831A-4A9F-84B0-45B9651427EA}" type="datetime1">
              <a:rPr lang="ru-RU" smtClean="0"/>
              <a:pPr/>
              <a:t>13.07.2016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6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6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17E6F8C-532B-4F35-BBC7-A776D8373F4E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214290"/>
            <a:ext cx="8143900" cy="714380"/>
          </a:xfrm>
        </p:spPr>
        <p:txBody>
          <a:bodyPr>
            <a:noAutofit/>
          </a:bodyPr>
          <a:lstStyle/>
          <a:p>
            <a:pPr algn="l"/>
            <a:r>
              <a:rPr lang="ru-RU" sz="4000" dirty="0" smtClean="0">
                <a:solidFill>
                  <a:schemeClr val="tx1"/>
                </a:solidFill>
              </a:rPr>
              <a:t>ЗАО «Лискимонтажконструкция»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949280"/>
            <a:ext cx="8072494" cy="908720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Внедрение новейших технологий в производстве высокопрочных труб  и  СДТ 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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4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2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6-1420</a:t>
            </a:r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Symbol"/>
              </a:rPr>
              <a:t>мм (2016 год).</a:t>
            </a:r>
            <a:endParaRPr lang="ru-RU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sz="3600" b="1" spc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Рисунок 3" descr="4104141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980728"/>
            <a:ext cx="7488886" cy="5040560"/>
          </a:xfrm>
          <a:prstGeom prst="rect">
            <a:avLst/>
          </a:prstGeom>
        </p:spPr>
      </p:pic>
      <p:pic>
        <p:nvPicPr>
          <p:cNvPr id="1026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</a:blip>
          <a:stretch>
            <a:fillRect/>
          </a:stretch>
        </p:blipFill>
        <p:spPr bwMode="auto">
          <a:xfrm>
            <a:off x="214282" y="357166"/>
            <a:ext cx="571504" cy="57150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547664" y="1268760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Адрес: 397907, Воронежская область,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г. Лиски, ул. Монтажников, д.1</a:t>
            </a:r>
          </a:p>
          <a:p>
            <a:r>
              <a:rPr lang="ru-RU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Тел. : (47391) 3-18-08, факс: (47391) 3-21-47</a:t>
            </a:r>
            <a:endParaRPr lang="ru-RU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5616" y="98072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Завод основан  в 1946 году.</a:t>
            </a:r>
            <a:endParaRPr lang="ru-RU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3571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018C6"/>
                </a:solidFill>
              </a:rPr>
              <a:t>ЗАО «Лискимонтажконструкция»</a:t>
            </a:r>
            <a:endParaRPr lang="ru-RU" sz="2000" b="1" dirty="0">
              <a:solidFill>
                <a:srgbClr val="2018C6"/>
              </a:solidFill>
            </a:endParaRPr>
          </a:p>
        </p:txBody>
      </p:sp>
      <p:pic>
        <p:nvPicPr>
          <p:cNvPr id="4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71414"/>
            <a:ext cx="357190" cy="3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8" name="Содержимое 7" descr="Схема новейшая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9" y="980728"/>
            <a:ext cx="8424936" cy="5544615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3571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018C6"/>
                </a:solidFill>
              </a:rPr>
              <a:t>ЗАО «Лискимонтажконструкция»</a:t>
            </a:r>
            <a:endParaRPr lang="ru-RU" sz="2000" b="1" dirty="0">
              <a:solidFill>
                <a:srgbClr val="2018C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Планы по освоению нового производства</a:t>
            </a: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Аттестация оборудования - октябрь 2016 года.</a:t>
            </a: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Запуск производства черных труб - ноябрь 2016 года.</a:t>
            </a: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Запуск цеха покрытий труб – 1 квартал 2017 года.</a:t>
            </a:r>
          </a:p>
        </p:txBody>
      </p:sp>
      <p:pic>
        <p:nvPicPr>
          <p:cNvPr id="4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71414"/>
            <a:ext cx="357190" cy="35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P_20160616_072535.jpg"/>
          <p:cNvPicPr>
            <a:picLocks noChangeAspect="1"/>
          </p:cNvPicPr>
          <p:nvPr/>
        </p:nvPicPr>
        <p:blipFill>
          <a:blip r:embed="rId4" cstate="print">
            <a:lum bright="20000"/>
          </a:blip>
          <a:stretch>
            <a:fillRect/>
          </a:stretch>
        </p:blipFill>
        <p:spPr>
          <a:xfrm>
            <a:off x="4860034" y="2564904"/>
            <a:ext cx="3391999" cy="1908000"/>
          </a:xfrm>
          <a:prstGeom prst="roundRect">
            <a:avLst/>
          </a:prstGeom>
        </p:spPr>
      </p:pic>
      <p:pic>
        <p:nvPicPr>
          <p:cNvPr id="9" name="Рисунок 8" descr="P_20160616_072928.jpg"/>
          <p:cNvPicPr>
            <a:picLocks noChangeAspect="1"/>
          </p:cNvPicPr>
          <p:nvPr/>
        </p:nvPicPr>
        <p:blipFill>
          <a:blip r:embed="rId5" cstate="print">
            <a:lum bright="20000"/>
          </a:blip>
          <a:stretch>
            <a:fillRect/>
          </a:stretch>
        </p:blipFill>
        <p:spPr>
          <a:xfrm>
            <a:off x="4860032" y="4725144"/>
            <a:ext cx="3392001" cy="1908000"/>
          </a:xfrm>
          <a:prstGeom prst="roundRect">
            <a:avLst/>
          </a:prstGeom>
        </p:spPr>
      </p:pic>
      <p:pic>
        <p:nvPicPr>
          <p:cNvPr id="10" name="Рисунок 9" descr="P_20160616_073854.jpg"/>
          <p:cNvPicPr>
            <a:picLocks noChangeAspect="1"/>
          </p:cNvPicPr>
          <p:nvPr/>
        </p:nvPicPr>
        <p:blipFill>
          <a:blip r:embed="rId6" cstate="print">
            <a:lum bright="20000"/>
          </a:blip>
          <a:stretch>
            <a:fillRect/>
          </a:stretch>
        </p:blipFill>
        <p:spPr>
          <a:xfrm>
            <a:off x="971600" y="2564904"/>
            <a:ext cx="3392001" cy="1908000"/>
          </a:xfrm>
          <a:prstGeom prst="roundRect">
            <a:avLst/>
          </a:prstGeom>
        </p:spPr>
      </p:pic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14" name="Рисунок 13" descr="P_20160616_073219_HD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1600" y="4725144"/>
            <a:ext cx="3391200" cy="1908000"/>
          </a:xfrm>
          <a:prstGeom prst="round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200247.jpe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3571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018C6"/>
                </a:solidFill>
              </a:rPr>
              <a:t>ЗАО «Лискимонтажконструкция»</a:t>
            </a:r>
            <a:endParaRPr lang="ru-RU" sz="2000" b="1" dirty="0">
              <a:solidFill>
                <a:srgbClr val="2018C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Сотрудничество</a:t>
            </a:r>
          </a:p>
          <a:p>
            <a:r>
              <a:rPr lang="ru-RU" sz="2200" b="1" dirty="0" smtClean="0">
                <a:solidFill>
                  <a:srgbClr val="2018C6"/>
                </a:solidFill>
                <a:latin typeface="+mj-lt"/>
              </a:rPr>
              <a:t>Ведется разработка новых технических соглашений с изготовителями-поставщиками по сырьевому листу на трубы рабочим давлением до 32 МПа</a:t>
            </a:r>
          </a:p>
          <a:p>
            <a:r>
              <a:rPr lang="ru-RU" sz="2200" b="1" dirty="0" smtClean="0">
                <a:solidFill>
                  <a:srgbClr val="2018C6"/>
                </a:solidFill>
                <a:latin typeface="+mj-lt"/>
              </a:rPr>
              <a:t>Ведется работа с российскими комбинатами по производству и поставкам широкоформатного листа из нержавеющей стали</a:t>
            </a:r>
          </a:p>
          <a:p>
            <a:r>
              <a:rPr lang="ru-RU" sz="2200" b="1" dirty="0" smtClean="0">
                <a:solidFill>
                  <a:srgbClr val="2018C6"/>
                </a:solidFill>
                <a:latin typeface="+mj-lt"/>
              </a:rPr>
              <a:t>Прорабатывается вопрос заключения программ научно-технического сотрудничества с институтами и изготовителями широкоформатного листа</a:t>
            </a:r>
          </a:p>
          <a:p>
            <a:r>
              <a:rPr lang="ru-RU" sz="2200" b="1" dirty="0" smtClean="0">
                <a:solidFill>
                  <a:srgbClr val="2018C6"/>
                </a:solidFill>
                <a:latin typeface="+mj-lt"/>
              </a:rPr>
              <a:t>Разрабатываются ТУ 1381-004-1395041-2016 для ПАО «Газпром» на рабочее давление до 32 МПа и ТУ 1380-005-01395041-2016 для производства труб из высоколегированных, жаростойких и криогенностойких сталей</a:t>
            </a:r>
          </a:p>
          <a:p>
            <a:endParaRPr lang="ru-RU" sz="2400" b="1" dirty="0">
              <a:solidFill>
                <a:srgbClr val="2018C6"/>
              </a:solidFill>
              <a:latin typeface="+mj-lt"/>
            </a:endParaRPr>
          </a:p>
        </p:txBody>
      </p:sp>
      <p:pic>
        <p:nvPicPr>
          <p:cNvPr id="4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71414"/>
            <a:ext cx="357190" cy="3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lant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3571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018C6"/>
                </a:solidFill>
              </a:rPr>
              <a:t>ЗАО «Лискимонтажконструкция»</a:t>
            </a:r>
            <a:endParaRPr lang="ru-RU" sz="2000" b="1" dirty="0">
              <a:solidFill>
                <a:srgbClr val="2018C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2018C6"/>
                </a:solidFill>
                <a:latin typeface="+mj-lt"/>
              </a:rPr>
              <a:t>Спасибо за внимание!</a:t>
            </a:r>
            <a:endParaRPr lang="ru-RU" sz="4000" b="1" dirty="0">
              <a:solidFill>
                <a:srgbClr val="2018C6"/>
              </a:solidFill>
              <a:latin typeface="+mj-lt"/>
            </a:endParaRPr>
          </a:p>
        </p:txBody>
      </p:sp>
      <p:pic>
        <p:nvPicPr>
          <p:cNvPr id="4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71414"/>
            <a:ext cx="357190" cy="3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IMG_0115.jpg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3848" y="4801545"/>
            <a:ext cx="3024336" cy="2056455"/>
          </a:xfrm>
          <a:prstGeom prst="rect">
            <a:avLst/>
          </a:prstGeom>
        </p:spPr>
      </p:pic>
      <p:pic>
        <p:nvPicPr>
          <p:cNvPr id="16" name="Рисунок 15" descr="IMG_0022.jpg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43808" y="980728"/>
            <a:ext cx="3240000" cy="2159819"/>
          </a:xfrm>
          <a:prstGeom prst="roundRect">
            <a:avLst/>
          </a:prstGeom>
        </p:spPr>
      </p:pic>
      <p:pic>
        <p:nvPicPr>
          <p:cNvPr id="15" name="Рисунок 14" descr="3.jpg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996952"/>
            <a:ext cx="3240000" cy="2446916"/>
          </a:xfrm>
          <a:prstGeom prst="roundRect">
            <a:avLst/>
          </a:prstGeom>
        </p:spPr>
      </p:pic>
      <p:pic>
        <p:nvPicPr>
          <p:cNvPr id="14" name="Содержимое 24" descr="IMG_0015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95B1BC"/>
              </a:clrFrom>
              <a:clrTo>
                <a:srgbClr val="95B1BC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908720"/>
            <a:ext cx="3240000" cy="2313557"/>
          </a:xfrm>
          <a:prstGeom prst="roundRect">
            <a:avLst/>
          </a:prstGeom>
        </p:spPr>
      </p:pic>
      <p:pic>
        <p:nvPicPr>
          <p:cNvPr id="17" name="Рисунок 16" descr="IMG_0009.jpg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4000" y="764704"/>
            <a:ext cx="3240000" cy="2430000"/>
          </a:xfrm>
          <a:prstGeom prst="roundRect">
            <a:avLst/>
          </a:prstGeom>
        </p:spPr>
      </p:pic>
      <p:pic>
        <p:nvPicPr>
          <p:cNvPr id="18" name="Рисунок 17" descr="pressure-vessel.jpg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987824" y="3068960"/>
            <a:ext cx="3240000" cy="2313562"/>
          </a:xfrm>
          <a:prstGeom prst="roundRect">
            <a:avLst/>
          </a:prstGeom>
        </p:spPr>
      </p:pic>
      <p:pic>
        <p:nvPicPr>
          <p:cNvPr id="20" name="Рисунок 19" descr="IMG_0013.jpg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4000" y="2636912"/>
            <a:ext cx="3240000" cy="2313557"/>
          </a:xfrm>
          <a:prstGeom prst="roundRect">
            <a:avLst/>
          </a:prstGeom>
        </p:spPr>
      </p:pic>
      <p:pic>
        <p:nvPicPr>
          <p:cNvPr id="21" name="Рисунок 20" descr="IMG_1889.JPG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904000" y="4428000"/>
            <a:ext cx="3240000" cy="2430000"/>
          </a:xfrm>
          <a:prstGeom prst="roundRect">
            <a:avLst/>
          </a:prstGeom>
        </p:spPr>
      </p:pic>
      <p:pic>
        <p:nvPicPr>
          <p:cNvPr id="22" name="Рисунок 21" descr="IMG_0026.JPG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548929"/>
            <a:ext cx="3275856" cy="2309071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3571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018C6"/>
                </a:solidFill>
              </a:rPr>
              <a:t>ЗАО «Лискимонтажконструкция»</a:t>
            </a:r>
            <a:endParaRPr lang="ru-RU" sz="2000" b="1" dirty="0">
              <a:solidFill>
                <a:srgbClr val="2018C6"/>
              </a:solidFill>
            </a:endParaRPr>
          </a:p>
        </p:txBody>
      </p:sp>
      <p:pic>
        <p:nvPicPr>
          <p:cNvPr id="4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71414"/>
            <a:ext cx="357190" cy="3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755576" y="620688"/>
            <a:ext cx="72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Освоенные направления производства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Виды продукции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179512" y="1628800"/>
            <a:ext cx="4752528" cy="2520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  </a:t>
            </a:r>
          </a:p>
          <a:p>
            <a:r>
              <a:rPr lang="ru-RU" sz="1800" b="1" dirty="0" smtClean="0">
                <a:solidFill>
                  <a:srgbClr val="2018C6"/>
                </a:solidFill>
                <a:latin typeface="+mj-lt"/>
              </a:rPr>
              <a:t>Отводы гнутые                     </a:t>
            </a:r>
            <a:r>
              <a:rPr lang="en-US" sz="1800" b="1" dirty="0" smtClean="0">
                <a:solidFill>
                  <a:srgbClr val="2018C6"/>
                </a:solidFill>
                <a:latin typeface="+mj-lt"/>
              </a:rPr>
              <a:t>DN 15-1400 </a:t>
            </a:r>
          </a:p>
          <a:p>
            <a:r>
              <a:rPr lang="ru-RU" sz="1800" b="1" dirty="0" smtClean="0">
                <a:solidFill>
                  <a:srgbClr val="2018C6"/>
                </a:solidFill>
                <a:latin typeface="+mj-lt"/>
              </a:rPr>
              <a:t>Отводы крутоизогнутые</a:t>
            </a:r>
            <a:r>
              <a:rPr lang="en-US" sz="1800" b="1" dirty="0" smtClean="0">
                <a:solidFill>
                  <a:srgbClr val="2018C6"/>
                </a:solidFill>
                <a:latin typeface="+mj-lt"/>
              </a:rPr>
              <a:t> </a:t>
            </a:r>
            <a:r>
              <a:rPr lang="ru-RU" sz="1800" b="1" dirty="0" smtClean="0">
                <a:solidFill>
                  <a:srgbClr val="2018C6"/>
                </a:solidFill>
                <a:latin typeface="+mj-lt"/>
              </a:rPr>
              <a:t>   </a:t>
            </a:r>
            <a:r>
              <a:rPr lang="en-US" sz="1800" b="1" dirty="0" smtClean="0">
                <a:solidFill>
                  <a:srgbClr val="2018C6"/>
                </a:solidFill>
                <a:latin typeface="+mj-lt"/>
              </a:rPr>
              <a:t>DN 15-1</a:t>
            </a:r>
            <a:r>
              <a:rPr lang="ru-RU" sz="1800" b="1" dirty="0" smtClean="0">
                <a:solidFill>
                  <a:srgbClr val="2018C6"/>
                </a:solidFill>
                <a:latin typeface="+mj-lt"/>
              </a:rPr>
              <a:t>2</a:t>
            </a:r>
            <a:r>
              <a:rPr lang="en-US" sz="1800" b="1" dirty="0" smtClean="0">
                <a:solidFill>
                  <a:srgbClr val="2018C6"/>
                </a:solidFill>
                <a:latin typeface="+mj-lt"/>
              </a:rPr>
              <a:t>00 </a:t>
            </a:r>
            <a:endParaRPr lang="ru-RU" sz="1800" b="1" dirty="0" smtClean="0">
              <a:solidFill>
                <a:srgbClr val="2018C6"/>
              </a:solidFill>
              <a:latin typeface="+mj-lt"/>
            </a:endParaRPr>
          </a:p>
          <a:p>
            <a:r>
              <a:rPr lang="ru-RU" sz="1800" b="1" dirty="0" smtClean="0">
                <a:solidFill>
                  <a:srgbClr val="2018C6"/>
                </a:solidFill>
                <a:latin typeface="+mj-lt"/>
              </a:rPr>
              <a:t>Тройники штампованные</a:t>
            </a:r>
            <a:r>
              <a:rPr lang="en-US" sz="1800" b="1" dirty="0" smtClean="0">
                <a:solidFill>
                  <a:srgbClr val="2018C6"/>
                </a:solidFill>
                <a:latin typeface="+mj-lt"/>
              </a:rPr>
              <a:t> DN 40-400</a:t>
            </a:r>
          </a:p>
          <a:p>
            <a:r>
              <a:rPr lang="ru-RU" sz="1800" b="1" dirty="0" smtClean="0">
                <a:solidFill>
                  <a:srgbClr val="2018C6"/>
                </a:solidFill>
                <a:latin typeface="+mj-lt"/>
              </a:rPr>
              <a:t>Переходы                               </a:t>
            </a:r>
            <a:r>
              <a:rPr lang="en-US" sz="1800" b="1" dirty="0" smtClean="0">
                <a:solidFill>
                  <a:srgbClr val="2018C6"/>
                </a:solidFill>
                <a:latin typeface="+mj-lt"/>
              </a:rPr>
              <a:t>DN 40-1400</a:t>
            </a:r>
            <a:endParaRPr lang="ru-RU" sz="1800" b="1" dirty="0" smtClean="0">
              <a:solidFill>
                <a:srgbClr val="2018C6"/>
              </a:solidFill>
              <a:latin typeface="+mj-lt"/>
            </a:endParaRPr>
          </a:p>
          <a:p>
            <a:r>
              <a:rPr lang="ru-RU" sz="1800" b="1" dirty="0" smtClean="0">
                <a:solidFill>
                  <a:srgbClr val="2018C6"/>
                </a:solidFill>
                <a:latin typeface="+mj-lt"/>
              </a:rPr>
              <a:t>Днища</a:t>
            </a:r>
            <a:r>
              <a:rPr lang="en-US" sz="1800" b="1" dirty="0" smtClean="0">
                <a:solidFill>
                  <a:srgbClr val="2018C6"/>
                </a:solidFill>
                <a:latin typeface="+mj-lt"/>
              </a:rPr>
              <a:t>                                     DN </a:t>
            </a:r>
            <a:r>
              <a:rPr lang="en-US" sz="1800" b="1" dirty="0" smtClean="0">
                <a:solidFill>
                  <a:srgbClr val="2018C6"/>
                </a:solidFill>
                <a:latin typeface="+mj-lt"/>
              </a:rPr>
              <a:t>15-1400</a:t>
            </a:r>
            <a:endParaRPr lang="ru-RU" sz="1800" b="1" dirty="0" smtClean="0">
              <a:solidFill>
                <a:srgbClr val="2018C6"/>
              </a:solidFill>
              <a:latin typeface="+mj-lt"/>
            </a:endParaRPr>
          </a:p>
          <a:p>
            <a:r>
              <a:rPr lang="ru-RU" sz="1800" b="1" dirty="0" smtClean="0">
                <a:solidFill>
                  <a:srgbClr val="2018C6"/>
                </a:solidFill>
                <a:latin typeface="+mj-lt"/>
              </a:rPr>
              <a:t>Люк-лазы</a:t>
            </a:r>
            <a:r>
              <a:rPr lang="ru-RU" sz="1800" b="1" dirty="0" smtClean="0">
                <a:solidFill>
                  <a:srgbClr val="2018C6"/>
                </a:solidFill>
                <a:latin typeface="+mj-lt"/>
              </a:rPr>
              <a:t>                                </a:t>
            </a:r>
            <a:r>
              <a:rPr lang="en-US" sz="1800" b="1" dirty="0" smtClean="0">
                <a:solidFill>
                  <a:srgbClr val="2018C6"/>
                </a:solidFill>
                <a:latin typeface="+mj-lt"/>
              </a:rPr>
              <a:t>DN 500-1400</a:t>
            </a:r>
            <a:endParaRPr lang="ru-RU" sz="1800" b="1" dirty="0" smtClean="0">
              <a:solidFill>
                <a:srgbClr val="2018C6"/>
              </a:solidFill>
              <a:latin typeface="+mj-lt"/>
            </a:endParaRPr>
          </a:p>
          <a:p>
            <a:pPr>
              <a:buNone/>
            </a:pPr>
            <a:endParaRPr lang="ru-RU" sz="2000" b="1" dirty="0">
              <a:solidFill>
                <a:srgbClr val="2018C6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4" name="Содержимое 7"/>
          <p:cNvSpPr txBox="1">
            <a:spLocks/>
          </p:cNvSpPr>
          <p:nvPr/>
        </p:nvSpPr>
        <p:spPr>
          <a:xfrm>
            <a:off x="4967536" y="1700808"/>
            <a:ext cx="4176464" cy="216024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b="1" dirty="0" smtClean="0">
                <a:solidFill>
                  <a:srgbClr val="2018C6"/>
                </a:solidFill>
                <a:latin typeface="+mj-lt"/>
              </a:rPr>
              <a:t>Заглушки фланцевые</a:t>
            </a:r>
            <a:r>
              <a:rPr kumimoji="0" lang="ru-RU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DN 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15-1</a:t>
            </a:r>
            <a:r>
              <a:rPr kumimoji="0" lang="ru-RU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 </a:t>
            </a: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Фланцы стальные          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DN 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15-1</a:t>
            </a:r>
            <a:r>
              <a:rPr kumimoji="0" lang="ru-RU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 </a:t>
            </a:r>
            <a:endParaRPr kumimoji="0" lang="ru-RU" sz="1800" b="1" i="0" u="none" strike="noStrike" kern="1200" cap="none" normalizeH="0" baseline="0" noProof="0" dirty="0" smtClean="0">
              <a:ln>
                <a:noFill/>
              </a:ln>
              <a:solidFill>
                <a:srgbClr val="2018C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Узлы монтажные             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DN 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40-400</a:t>
            </a: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normalizeH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Вантузы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          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DN 400-1200  </a:t>
            </a:r>
            <a:endParaRPr kumimoji="0" lang="ru-RU" sz="1800" b="1" i="0" u="none" strike="noStrike" kern="1200" cap="none" normalizeH="0" baseline="0" noProof="0" dirty="0" smtClean="0">
              <a:ln>
                <a:noFill/>
              </a:ln>
              <a:solidFill>
                <a:srgbClr val="2018C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Обтюраторы   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     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DN </a:t>
            </a:r>
            <a:r>
              <a:rPr kumimoji="0" lang="en-US" sz="1800" b="1" i="0" u="none" strike="noStrike" kern="1200" cap="none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10-1200  </a:t>
            </a:r>
            <a:endParaRPr kumimoji="0" lang="ru-RU" sz="1800" b="1" i="0" u="none" strike="noStrike" kern="1200" cap="none" normalizeH="0" baseline="0" noProof="0" dirty="0" smtClean="0">
              <a:ln>
                <a:noFill/>
              </a:ln>
              <a:solidFill>
                <a:srgbClr val="2018C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018C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Содержимое 7"/>
          <p:cNvSpPr txBox="1">
            <a:spLocks/>
          </p:cNvSpPr>
          <p:nvPr/>
        </p:nvSpPr>
        <p:spPr>
          <a:xfrm>
            <a:off x="179512" y="3789040"/>
            <a:ext cx="8964488" cy="2880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Тройники штампосварные, в т.ч.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равнопроходные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больших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диаметров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DN 15-1400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2018C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b="1" dirty="0" smtClean="0">
                <a:solidFill>
                  <a:srgbClr val="2018C6"/>
                </a:solidFill>
                <a:latin typeface="+mj-lt"/>
              </a:rPr>
              <a:t>Муфты </a:t>
            </a:r>
            <a:r>
              <a:rPr lang="ru-RU" b="1" dirty="0" smtClean="0">
                <a:solidFill>
                  <a:srgbClr val="2018C6"/>
                </a:solidFill>
                <a:latin typeface="+mj-lt"/>
              </a:rPr>
              <a:t>стабилизирующих устройств   </a:t>
            </a:r>
            <a:r>
              <a:rPr lang="en-US" b="1" dirty="0" smtClean="0">
                <a:solidFill>
                  <a:srgbClr val="2018C6"/>
                </a:solidFill>
                <a:latin typeface="+mj-lt"/>
              </a:rPr>
              <a:t>DN 325-1400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2018C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Камеры приема запуска диагностических устройств газопроводов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DN 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200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-1</a:t>
            </a: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00 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2018C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b="1" dirty="0" smtClean="0">
                <a:solidFill>
                  <a:srgbClr val="2018C6"/>
                </a:solidFill>
                <a:latin typeface="+mj-lt"/>
              </a:rPr>
              <a:t>Детали трубопроводов с наружным антикоррозионным полиуретановым эпоксидным покрытием, тепловым пенополиуретановым покрытием, внутренним эпоксидным и силикатно-эмалевым покрытием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Детали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трубопроводов из коррозионностойкой стали (АЭУ,ТЭС)</a:t>
            </a:r>
            <a:endParaRPr kumimoji="0" lang="ru-RU" sz="1800" b="1" i="0" u="none" strike="noStrike" kern="1200" cap="none" spc="0" normalizeH="0" baseline="0" noProof="0" dirty="0" smtClean="0">
              <a:ln>
                <a:noFill/>
              </a:ln>
              <a:solidFill>
                <a:srgbClr val="2018C6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018C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00000000000000000008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3571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018C6"/>
                </a:solidFill>
              </a:rPr>
              <a:t>ЗАО «Лискимонтажконструкция»</a:t>
            </a:r>
            <a:endParaRPr lang="ru-RU" sz="2000" b="1" dirty="0">
              <a:solidFill>
                <a:srgbClr val="2018C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7920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Участие завода в мегапроектах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строительства трубопроводов России</a:t>
            </a:r>
          </a:p>
          <a:p>
            <a:pPr algn="just">
              <a:buNone/>
            </a:pPr>
            <a:endParaRPr lang="ru-RU" sz="2800" b="1" dirty="0">
              <a:solidFill>
                <a:srgbClr val="2018C6"/>
              </a:solidFill>
              <a:latin typeface="+mj-lt"/>
            </a:endParaRPr>
          </a:p>
        </p:txBody>
      </p:sp>
      <p:pic>
        <p:nvPicPr>
          <p:cNvPr id="4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71414"/>
            <a:ext cx="357190" cy="3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4" name="Содержимое 7"/>
          <p:cNvSpPr txBox="1">
            <a:spLocks/>
          </p:cNvSpPr>
          <p:nvPr/>
        </p:nvSpPr>
        <p:spPr>
          <a:xfrm>
            <a:off x="611560" y="2132856"/>
            <a:ext cx="4042792" cy="241892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Северный поток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b="1" dirty="0" smtClean="0">
                <a:solidFill>
                  <a:srgbClr val="2018C6"/>
                </a:solidFill>
                <a:latin typeface="+mj-lt"/>
              </a:rPr>
              <a:t>Сахалин-2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Бованенково-Ухта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b="1" dirty="0" smtClean="0">
                <a:solidFill>
                  <a:srgbClr val="2018C6"/>
                </a:solidFill>
                <a:latin typeface="+mj-lt"/>
              </a:rPr>
              <a:t>Ухта-Торжок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Южный поток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2800" b="1" dirty="0" smtClean="0">
                <a:solidFill>
                  <a:srgbClr val="2018C6"/>
                </a:solidFill>
                <a:latin typeface="+mj-lt"/>
              </a:rPr>
              <a:t>Сила Сибири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018C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7"/>
          <p:cNvSpPr txBox="1">
            <a:spLocks/>
          </p:cNvSpPr>
          <p:nvPr/>
        </p:nvSpPr>
        <p:spPr>
          <a:xfrm>
            <a:off x="4355976" y="2204864"/>
            <a:ext cx="4042792" cy="252028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ВСТО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3100" b="1" dirty="0" smtClean="0">
                <a:solidFill>
                  <a:srgbClr val="2018C6"/>
                </a:solidFill>
                <a:latin typeface="+mj-lt"/>
              </a:rPr>
              <a:t>БТС-1, БТС-2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3100" b="1" dirty="0" smtClean="0">
                <a:solidFill>
                  <a:srgbClr val="2018C6"/>
                </a:solidFill>
                <a:latin typeface="+mj-lt"/>
              </a:rPr>
              <a:t>Проект Север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3100" b="1" dirty="0" smtClean="0">
                <a:solidFill>
                  <a:srgbClr val="2018C6"/>
                </a:solidFill>
                <a:latin typeface="+mj-lt"/>
              </a:rPr>
              <a:t>Проект Юг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018C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Заполярье-Пурпе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lang="ru-RU" sz="3100" b="1" dirty="0" smtClean="0">
                <a:solidFill>
                  <a:srgbClr val="2018C6"/>
                </a:solidFill>
                <a:latin typeface="+mj-lt"/>
              </a:rPr>
              <a:t>Порт Козьмино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2018C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51521" y="4581128"/>
            <a:ext cx="8424936" cy="2074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2018C6"/>
                </a:solidFill>
                <a:latin typeface="+mj-lt"/>
              </a:rPr>
              <a:t>Проект ответвления нефтепровода ВСТО на Китай</a:t>
            </a: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2018C6"/>
                </a:solidFill>
                <a:latin typeface="+mj-lt"/>
              </a:rPr>
              <a:t>Сахалин-Хабаровск-Владивосток</a:t>
            </a: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2018C6"/>
                </a:solidFill>
                <a:latin typeface="+mj-lt"/>
              </a:rPr>
              <a:t>Северо-Европейский газопровод</a:t>
            </a:r>
          </a:p>
          <a:p>
            <a:pPr marL="274320" indent="-274320" algn="ctr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/>
            </a:pPr>
            <a:r>
              <a:rPr lang="ru-RU" sz="2800" b="1" dirty="0" smtClean="0">
                <a:solidFill>
                  <a:srgbClr val="2018C6"/>
                </a:solidFill>
                <a:latin typeface="+mj-lt"/>
              </a:rPr>
              <a:t>КС, НПС и др.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-ERW-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836712"/>
            <a:ext cx="9144000" cy="6021288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3571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018C6"/>
                </a:solidFill>
              </a:rPr>
              <a:t>ЗАО «Лискимонтажконструкция»</a:t>
            </a:r>
            <a:endParaRPr lang="ru-RU" sz="2000" b="1" dirty="0">
              <a:solidFill>
                <a:srgbClr val="2018C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+mj-lt"/>
              </a:rPr>
              <a:t>Предпосылки/необходимость освоения нового направления – производства уникальных труб</a:t>
            </a:r>
          </a:p>
          <a:p>
            <a:pPr algn="just"/>
            <a:r>
              <a:rPr lang="ru-RU" sz="1900" b="1" dirty="0" smtClean="0">
                <a:solidFill>
                  <a:srgbClr val="2018C6"/>
                </a:solidFill>
                <a:latin typeface="+mj-lt"/>
              </a:rPr>
              <a:t>Необходимость расширения сортаментного ряда отечественных производителей труб в линейке толстостенных, высокопрочных и высоколегированных (нержавеющих) марок сталей, в том числе для выполнения заказов по СДТ (программа импортозамещения).</a:t>
            </a:r>
          </a:p>
          <a:p>
            <a:pPr algn="just"/>
            <a:r>
              <a:rPr lang="ru-RU" sz="1900" b="1" dirty="0" smtClean="0">
                <a:solidFill>
                  <a:srgbClr val="2018C6"/>
                </a:solidFill>
                <a:latin typeface="+mj-lt"/>
              </a:rPr>
              <a:t>Необходимость сокращения сроков поставки СДТ и получение дополнительных гарантий для их обеспечения.</a:t>
            </a:r>
          </a:p>
          <a:p>
            <a:pPr algn="just"/>
            <a:r>
              <a:rPr lang="ru-RU" sz="1900" b="1" dirty="0" smtClean="0">
                <a:solidFill>
                  <a:srgbClr val="2018C6"/>
                </a:solidFill>
                <a:latin typeface="+mj-lt"/>
              </a:rPr>
              <a:t>Необходимость ухода от ситуационного/спотового ценообразования поставщиками на сырьевые трубы (программа снижения издержек).</a:t>
            </a:r>
          </a:p>
          <a:p>
            <a:pPr algn="just"/>
            <a:r>
              <a:rPr lang="ru-RU" sz="1900" b="1" dirty="0" smtClean="0">
                <a:solidFill>
                  <a:srgbClr val="2018C6"/>
                </a:solidFill>
                <a:latin typeface="+mj-lt"/>
              </a:rPr>
              <a:t>Перспективы составления конкурентной среды в поставках труб и СДТ в сложных проектах, в т.ч. по эксклюзивным позициям.</a:t>
            </a:r>
          </a:p>
          <a:p>
            <a:pPr algn="just"/>
            <a:r>
              <a:rPr lang="ru-RU" sz="1900" b="1" dirty="0" smtClean="0">
                <a:solidFill>
                  <a:srgbClr val="2018C6"/>
                </a:solidFill>
                <a:latin typeface="+mj-lt"/>
              </a:rPr>
              <a:t>Наличие</a:t>
            </a:r>
            <a:r>
              <a:rPr lang="en-US" sz="1900" b="1" dirty="0" smtClean="0">
                <a:solidFill>
                  <a:srgbClr val="2018C6"/>
                </a:solidFill>
                <a:latin typeface="+mj-lt"/>
              </a:rPr>
              <a:t> </a:t>
            </a:r>
            <a:r>
              <a:rPr lang="ru-RU" sz="1900" b="1" dirty="0" smtClean="0">
                <a:solidFill>
                  <a:srgbClr val="2018C6"/>
                </a:solidFill>
                <a:latin typeface="+mj-lt"/>
              </a:rPr>
              <a:t>факторов сдерживания собственного технического развития в производстве СДТ для создания новых видов продукции (уменьшение степени зависимости от технического уровня развития поставщиков).</a:t>
            </a:r>
          </a:p>
          <a:p>
            <a:pPr algn="just"/>
            <a:r>
              <a:rPr lang="ru-RU" sz="1900" b="1" dirty="0" smtClean="0">
                <a:solidFill>
                  <a:srgbClr val="2018C6"/>
                </a:solidFill>
                <a:latin typeface="+mj-lt"/>
              </a:rPr>
              <a:t>Необходимость решения задач в поставках штучной продукции в сочетании с высокими техническими требованиями. </a:t>
            </a:r>
          </a:p>
          <a:p>
            <a:pPr algn="just"/>
            <a:endParaRPr lang="ru-RU" sz="1900" b="1" dirty="0" smtClean="0">
              <a:solidFill>
                <a:srgbClr val="2018C6"/>
              </a:solidFill>
              <a:latin typeface="+mj-lt"/>
            </a:endParaRPr>
          </a:p>
        </p:txBody>
      </p:sp>
      <p:pic>
        <p:nvPicPr>
          <p:cNvPr id="4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71414"/>
            <a:ext cx="357190" cy="3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4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979d0a3c9869c7ee6c1ac6309fe2a56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0" y="764704"/>
            <a:ext cx="9144000" cy="6093296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3571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018C6"/>
                </a:solidFill>
              </a:rPr>
              <a:t>ЗАО «Лискимонтажконструкция»</a:t>
            </a:r>
            <a:endParaRPr lang="ru-RU" sz="2000" b="1" dirty="0">
              <a:solidFill>
                <a:srgbClr val="2018C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692696"/>
            <a:ext cx="8892480" cy="61653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+mj-lt"/>
              </a:rPr>
              <a:t>Справка по новому оборудованию</a:t>
            </a:r>
          </a:p>
          <a:p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Производственная мощность: </a:t>
            </a:r>
            <a:r>
              <a:rPr lang="ru-RU" sz="21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120</a:t>
            </a:r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 тыс.тонн в год</a:t>
            </a:r>
          </a:p>
          <a:p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Технология изготовления труб – </a:t>
            </a:r>
            <a:r>
              <a:rPr lang="en-US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JCO</a:t>
            </a:r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 (пошаговая формовка)</a:t>
            </a:r>
          </a:p>
          <a:p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Номинальные диаметры труб: от </a:t>
            </a:r>
            <a:r>
              <a:rPr lang="ru-RU" sz="21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426</a:t>
            </a:r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 до </a:t>
            </a:r>
            <a:r>
              <a:rPr lang="ru-RU" sz="21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1420</a:t>
            </a:r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 мм длиной до </a:t>
            </a:r>
            <a:r>
              <a:rPr lang="ru-RU" sz="21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12,0</a:t>
            </a:r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 м</a:t>
            </a:r>
          </a:p>
          <a:p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Толщины стенок труб – от </a:t>
            </a:r>
            <a:r>
              <a:rPr lang="ru-RU" sz="21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7,9</a:t>
            </a:r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 до </a:t>
            </a:r>
            <a:r>
              <a:rPr lang="ru-RU" sz="21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60</a:t>
            </a:r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 мм (при категории прочности Х120)</a:t>
            </a:r>
          </a:p>
          <a:p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Рабочее давление труб – до </a:t>
            </a:r>
            <a:r>
              <a:rPr lang="ru-RU" sz="21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32 МПа</a:t>
            </a:r>
            <a:endParaRPr lang="ru-RU" sz="2100" b="1" dirty="0" smtClean="0">
              <a:solidFill>
                <a:srgbClr val="2018C6"/>
              </a:solidFill>
              <a:latin typeface="+mj-lt"/>
              <a:cs typeface="Arial" pitchFamily="34" charset="0"/>
            </a:endParaRPr>
          </a:p>
          <a:p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Категория прочности – до </a:t>
            </a:r>
            <a:r>
              <a:rPr lang="ru-RU" sz="21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Х120</a:t>
            </a:r>
            <a:endParaRPr lang="ru-RU" sz="2100" b="1" dirty="0" smtClean="0">
              <a:solidFill>
                <a:srgbClr val="2018C6"/>
              </a:solidFill>
              <a:latin typeface="+mj-lt"/>
              <a:cs typeface="Arial" pitchFamily="34" charset="0"/>
            </a:endParaRPr>
          </a:p>
          <a:p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Способ калибровки – импандирование и экспандирование по всей длине трубы</a:t>
            </a:r>
          </a:p>
          <a:p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Виды покрытия труб – наружное </a:t>
            </a:r>
            <a:r>
              <a:rPr lang="ru-RU" sz="2100" b="1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2-х и 3-х </a:t>
            </a:r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слойное, полипропиленовое, полиэтиленовое, эпоксидное, консервационное, ППУ  и внутреннее эпоксидное гладкостное</a:t>
            </a:r>
          </a:p>
          <a:p>
            <a:r>
              <a:rPr lang="ru-RU" sz="21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ЦЗЛ</a:t>
            </a:r>
            <a:r>
              <a:rPr lang="ru-RU" sz="2100" b="1" dirty="0" smtClean="0">
                <a:solidFill>
                  <a:srgbClr val="2018C6"/>
                </a:solidFill>
                <a:latin typeface="+mj-lt"/>
                <a:cs typeface="Arial" pitchFamily="34" charset="0"/>
              </a:rPr>
              <a:t> оснащена новым высокочувствительным оборудованием для разрушающих и неразрушающих методов контроля, в т.ч. анализаторами изображений и оригинальными методиками оценки качества</a:t>
            </a:r>
          </a:p>
        </p:txBody>
      </p:sp>
      <p:pic>
        <p:nvPicPr>
          <p:cNvPr id="4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71414"/>
            <a:ext cx="357190" cy="3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3571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018C6"/>
                </a:solidFill>
              </a:rPr>
              <a:t>ЗАО «Лискимонтажконструкция»</a:t>
            </a:r>
            <a:endParaRPr lang="ru-RU" sz="2000" b="1" dirty="0">
              <a:solidFill>
                <a:srgbClr val="2018C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2018C6"/>
              </a:solidFill>
              <a:latin typeface="+mj-lt"/>
            </a:endParaRPr>
          </a:p>
          <a:p>
            <a:pPr algn="just"/>
            <a:endParaRPr lang="ru-RU" sz="2400" b="1" dirty="0" smtClean="0">
              <a:solidFill>
                <a:srgbClr val="2018C6"/>
              </a:solidFill>
              <a:latin typeface="+mj-lt"/>
            </a:endParaRPr>
          </a:p>
          <a:p>
            <a:pPr algn="just">
              <a:buNone/>
            </a:pPr>
            <a:endParaRPr lang="ru-RU" sz="2400" b="1" dirty="0">
              <a:solidFill>
                <a:srgbClr val="2018C6"/>
              </a:solidFill>
              <a:latin typeface="+mj-lt"/>
            </a:endParaRPr>
          </a:p>
        </p:txBody>
      </p:sp>
      <p:pic>
        <p:nvPicPr>
          <p:cNvPr id="4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71414"/>
            <a:ext cx="357190" cy="3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536" y="764704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Сортамент производимых труб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539553" y="1812992"/>
          <a:ext cx="8136903" cy="4208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2301"/>
                <a:gridCol w="2712301"/>
                <a:gridCol w="2712301"/>
              </a:tblGrid>
              <a:tr h="100094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Наружный диаметр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St, mm</a:t>
                      </a:r>
                      <a:r>
                        <a:rPr lang="ru-RU" dirty="0" smtClean="0"/>
                        <a:t> ЛМК </a:t>
                      </a:r>
                    </a:p>
                    <a:p>
                      <a:pPr algn="ctr"/>
                      <a:r>
                        <a:rPr lang="ru-RU" dirty="0" smtClean="0">
                          <a:latin typeface="+mj-lt"/>
                        </a:rPr>
                        <a:t>Х120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St, mm</a:t>
                      </a:r>
                      <a:r>
                        <a:rPr lang="ru-RU" dirty="0" smtClean="0"/>
                        <a:t> трубных заводов РФ</a:t>
                      </a:r>
                    </a:p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latin typeface="+mj-lt"/>
                        </a:rPr>
                        <a:t>Х70-Х100</a:t>
                      </a:r>
                      <a:endParaRPr lang="ru-RU" dirty="0">
                        <a:latin typeface="+mj-lt"/>
                      </a:endParaRPr>
                    </a:p>
                  </a:txBody>
                  <a:tcPr anchor="ctr"/>
                </a:tc>
              </a:tr>
              <a:tr h="4059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426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32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22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9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530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38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27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9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630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40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33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9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720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45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35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9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820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60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42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9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1020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60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42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405941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1220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60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45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33393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1420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60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48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83568" y="1340768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018C6"/>
                </a:solidFill>
              </a:rPr>
              <a:t>(Электросварных прямошовных с одним продольным швом)</a:t>
            </a:r>
            <a:endParaRPr lang="ru-RU" b="1" dirty="0">
              <a:solidFill>
                <a:srgbClr val="2018C6"/>
              </a:solidFill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11560" y="6093296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018C6"/>
                </a:solidFill>
                <a:latin typeface="+mj-lt"/>
              </a:rPr>
              <a:t>* Возможно производство труб в типоразмерах по </a:t>
            </a:r>
            <a:r>
              <a:rPr lang="en-US" b="1" dirty="0" smtClean="0">
                <a:solidFill>
                  <a:srgbClr val="2018C6"/>
                </a:solidFill>
                <a:latin typeface="+mj-lt"/>
              </a:rPr>
              <a:t>API </a:t>
            </a:r>
            <a:r>
              <a:rPr lang="ru-RU" b="1" dirty="0" smtClean="0">
                <a:solidFill>
                  <a:srgbClr val="2018C6"/>
                </a:solidFill>
                <a:latin typeface="+mj-lt"/>
              </a:rPr>
              <a:t>с 406,4 по 1422,4</a:t>
            </a:r>
            <a:endParaRPr lang="ru-RU" b="1" dirty="0">
              <a:solidFill>
                <a:srgbClr val="2018C6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3571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018C6"/>
                </a:solidFill>
              </a:rPr>
              <a:t>ЗАО «Лискимонтажконструкция»</a:t>
            </a:r>
            <a:endParaRPr lang="ru-RU" sz="2000" b="1" dirty="0">
              <a:solidFill>
                <a:srgbClr val="2018C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3054"/>
          </a:xfrm>
        </p:spPr>
        <p:txBody>
          <a:bodyPr>
            <a:noAutofit/>
          </a:bodyPr>
          <a:lstStyle/>
          <a:p>
            <a:pPr algn="ctr">
              <a:buNone/>
            </a:pPr>
            <a:endParaRPr lang="ru-RU" sz="2400" b="1" dirty="0" smtClean="0">
              <a:solidFill>
                <a:srgbClr val="2018C6"/>
              </a:solidFill>
              <a:latin typeface="+mj-lt"/>
            </a:endParaRPr>
          </a:p>
          <a:p>
            <a:pPr algn="just">
              <a:buNone/>
            </a:pPr>
            <a:endParaRPr lang="ru-RU" sz="2400" b="1" dirty="0" smtClean="0">
              <a:solidFill>
                <a:srgbClr val="2018C6"/>
              </a:solidFill>
              <a:latin typeface="+mj-lt"/>
            </a:endParaRPr>
          </a:p>
          <a:p>
            <a:pPr algn="just">
              <a:buNone/>
            </a:pPr>
            <a:endParaRPr lang="ru-RU" sz="2400" b="1" dirty="0">
              <a:solidFill>
                <a:srgbClr val="2018C6"/>
              </a:solidFill>
              <a:latin typeface="+mj-lt"/>
            </a:endParaRPr>
          </a:p>
        </p:txBody>
      </p:sp>
      <p:pic>
        <p:nvPicPr>
          <p:cNvPr id="4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71414"/>
            <a:ext cx="357190" cy="3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67544" y="1196752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Сортамент  труб из нержавеющих сталей</a:t>
            </a:r>
            <a:r>
              <a:rPr lang="ru-RU" sz="2800" b="1" dirty="0" smtClean="0">
                <a:solidFill>
                  <a:srgbClr val="2018C6"/>
                </a:solidFill>
              </a:rPr>
              <a:t>	</a:t>
            </a:r>
            <a:endParaRPr lang="ru-RU" sz="2800" b="1" dirty="0">
              <a:solidFill>
                <a:srgbClr val="2018C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552" y="1772816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2018C6"/>
                </a:solidFill>
              </a:rPr>
              <a:t>(Электросварные с одним и двумя продольными швами)</a:t>
            </a:r>
            <a:endParaRPr lang="ru-RU" b="1" dirty="0">
              <a:solidFill>
                <a:srgbClr val="2018C6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83568" y="2204865"/>
          <a:ext cx="7776861" cy="309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1238537"/>
                <a:gridCol w="1555372"/>
                <a:gridCol w="1555372"/>
                <a:gridCol w="1555372"/>
              </a:tblGrid>
              <a:tr h="62401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Стандарт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Диаметр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Стенка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Длина</a:t>
                      </a:r>
                      <a:endParaRPr lang="ru-RU" dirty="0"/>
                    </a:p>
                  </a:txBody>
                  <a:tcPr/>
                </a:tc>
              </a:tr>
              <a:tr h="95089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ASTM,</a:t>
                      </a:r>
                      <a:r>
                        <a:rPr lang="en-US" b="1" baseline="0" dirty="0" smtClean="0">
                          <a:solidFill>
                            <a:srgbClr val="2018C6"/>
                          </a:solidFill>
                          <a:latin typeface="+mj-lt"/>
                        </a:rPr>
                        <a:t> </a:t>
                      </a:r>
                      <a:r>
                        <a:rPr lang="en-US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DIN 17455, 17457, 11850, 11457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406,4-1422,4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От 7,9 мм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Steel AISI 304-430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До 12 м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1521433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Разработка</a:t>
                      </a:r>
                      <a:r>
                        <a:rPr lang="ru-RU" b="1" baseline="0" dirty="0" smtClean="0">
                          <a:solidFill>
                            <a:srgbClr val="2018C6"/>
                          </a:solidFill>
                          <a:latin typeface="+mj-lt"/>
                        </a:rPr>
                        <a:t> собственных ТУ на основе требований  </a:t>
                      </a:r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ГОСТ </a:t>
                      </a:r>
                      <a:r>
                        <a:rPr lang="en-US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32569-2013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426-1420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От 7,9 мм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12Х18Н10Т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08Х18Н10Т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08Х18Н9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2018C6"/>
                          </a:solidFill>
                          <a:latin typeface="+mj-lt"/>
                        </a:rPr>
                        <a:t>До 12 м</a:t>
                      </a:r>
                      <a:endParaRPr lang="ru-RU" b="1" dirty="0">
                        <a:solidFill>
                          <a:srgbClr val="2018C6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5373216"/>
            <a:ext cx="7560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2018C6"/>
                </a:solidFill>
                <a:latin typeface="+mj-lt"/>
              </a:rPr>
              <a:t>* Планируется одновременное освоение производства труб из жаропрочных (15Х5М) и коррозионно-стойких (типа 13 Хром) сталей</a:t>
            </a:r>
            <a:endParaRPr lang="ru-RU" b="1" dirty="0">
              <a:solidFill>
                <a:srgbClr val="2018C6"/>
              </a:solidFill>
              <a:latin typeface="+mj-lt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baki_rezervuary_.jpe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836712"/>
            <a:ext cx="9144000" cy="6021288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3571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018C6"/>
                </a:solidFill>
              </a:rPr>
              <a:t>ЗАО «Лискимонтажконструкция»</a:t>
            </a:r>
            <a:endParaRPr lang="ru-RU" sz="2000" b="1" dirty="0">
              <a:solidFill>
                <a:srgbClr val="2018C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2530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Перспективные направления</a:t>
            </a: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Трубы для резервуаров и котлоагрегатов – применение в производстве паровых котлов и емкостей</a:t>
            </a: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Трубы из криогенной стали для низкотемпературной эксплуатации с содержанием никеля до 36%</a:t>
            </a:r>
            <a:r>
              <a:rPr lang="en-US" sz="2400" b="1" dirty="0" smtClean="0">
                <a:solidFill>
                  <a:srgbClr val="2018C6"/>
                </a:solidFill>
                <a:latin typeface="+mj-lt"/>
              </a:rPr>
              <a:t> </a:t>
            </a:r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для хранения и транспортировки сжиженных газов, для причальных и подводных трубопроводов </a:t>
            </a: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Высокопрочные трубы для буровых стояков, водоотталкивающих колонн, для заготовок труб под производство трубных колен</a:t>
            </a: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Трубы для машиностроения – гидроцилиндры, валы, обечайки</a:t>
            </a:r>
          </a:p>
          <a:p>
            <a:pPr algn="just"/>
            <a:endParaRPr lang="ru-RU" sz="2400" b="1" dirty="0" smtClean="0">
              <a:solidFill>
                <a:srgbClr val="2018C6"/>
              </a:solidFill>
              <a:latin typeface="+mj-lt"/>
            </a:endParaRPr>
          </a:p>
          <a:p>
            <a:pPr algn="just"/>
            <a:endParaRPr lang="ru-RU" sz="2400" b="1" dirty="0" smtClean="0">
              <a:solidFill>
                <a:srgbClr val="2018C6"/>
              </a:solidFill>
              <a:latin typeface="+mj-lt"/>
            </a:endParaRPr>
          </a:p>
          <a:p>
            <a:pPr algn="just"/>
            <a:endParaRPr lang="ru-RU" sz="2400" b="1" dirty="0">
              <a:solidFill>
                <a:srgbClr val="2018C6"/>
              </a:solidFill>
              <a:latin typeface="+mj-lt"/>
            </a:endParaRPr>
          </a:p>
        </p:txBody>
      </p:sp>
      <p:pic>
        <p:nvPicPr>
          <p:cNvPr id="4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71414"/>
            <a:ext cx="357190" cy="3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8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_20160616_073219_HDR.jpg"/>
          <p:cNvPicPr>
            <a:picLocks noChangeAspect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836712"/>
            <a:ext cx="9144000" cy="6021288"/>
          </a:xfrm>
          <a:prstGeom prst="round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5286380" y="0"/>
            <a:ext cx="3857620" cy="357166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2018C6"/>
                </a:solidFill>
              </a:rPr>
              <a:t>ЗАО «Лискимонтажконструкция»</a:t>
            </a:r>
            <a:endParaRPr lang="ru-RU" sz="2000" b="1" dirty="0">
              <a:solidFill>
                <a:srgbClr val="2018C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507288" cy="525305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solidFill>
                  <a:srgbClr val="C00000"/>
                </a:solidFill>
                <a:latin typeface="+mj-lt"/>
              </a:rPr>
              <a:t>Производители оборудования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Оборудование для цеха по производству труб большого диаметра и нанесения покрытия поставлено компаниями:</a:t>
            </a:r>
            <a:endParaRPr lang="en-US" sz="2400" b="1" dirty="0" smtClean="0">
              <a:solidFill>
                <a:srgbClr val="2018C6"/>
              </a:solidFill>
              <a:latin typeface="+mj-lt"/>
            </a:endParaRPr>
          </a:p>
          <a:p>
            <a:pPr algn="ctr">
              <a:buNone/>
            </a:pPr>
            <a:endParaRPr lang="ru-RU" sz="2400" b="1" dirty="0" smtClean="0">
              <a:solidFill>
                <a:srgbClr val="2018C6"/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Южно-Корейской </a:t>
            </a:r>
            <a:r>
              <a:rPr lang="en-US" sz="2400" b="1" dirty="0" smtClean="0">
                <a:solidFill>
                  <a:srgbClr val="2018C6"/>
                </a:solidFill>
                <a:latin typeface="+mj-lt"/>
              </a:rPr>
              <a:t>Daesun International Co.</a:t>
            </a:r>
            <a:endParaRPr lang="ru-RU" sz="2400" b="1" dirty="0" smtClean="0">
              <a:solidFill>
                <a:srgbClr val="2018C6"/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Голландской </a:t>
            </a:r>
            <a:r>
              <a:rPr lang="en-US" sz="2400" b="1" dirty="0" smtClean="0">
                <a:solidFill>
                  <a:srgbClr val="2018C6"/>
                </a:solidFill>
                <a:latin typeface="+mj-lt"/>
              </a:rPr>
              <a:t>Fontijne Grotnes BV</a:t>
            </a:r>
            <a:endParaRPr lang="ru-RU" sz="2400" b="1" dirty="0" smtClean="0">
              <a:solidFill>
                <a:srgbClr val="2018C6"/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Чешской </a:t>
            </a:r>
            <a:r>
              <a:rPr lang="en-US" sz="2400" b="1" dirty="0" smtClean="0">
                <a:solidFill>
                  <a:srgbClr val="2018C6"/>
                </a:solidFill>
                <a:latin typeface="+mj-lt"/>
              </a:rPr>
              <a:t>OTECO CZ spol. s r.o. </a:t>
            </a:r>
            <a:endParaRPr lang="ru-RU" sz="2400" b="1" dirty="0" smtClean="0">
              <a:solidFill>
                <a:srgbClr val="2018C6"/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Немецкой </a:t>
            </a:r>
            <a:r>
              <a:rPr lang="en-US" sz="2400" b="1" dirty="0" smtClean="0">
                <a:solidFill>
                  <a:srgbClr val="2018C6"/>
                </a:solidFill>
                <a:latin typeface="+mj-lt"/>
              </a:rPr>
              <a:t>Uhrhan &amp; Schwill Schweisstechnik</a:t>
            </a: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Французской</a:t>
            </a:r>
            <a:r>
              <a:rPr lang="en-US" sz="2400" b="1" dirty="0" smtClean="0">
                <a:solidFill>
                  <a:srgbClr val="2018C6"/>
                </a:solidFill>
                <a:latin typeface="+mj-lt"/>
              </a:rPr>
              <a:t> Metalscan SAS</a:t>
            </a:r>
            <a:endParaRPr lang="ru-RU" sz="2400" b="1" dirty="0" smtClean="0">
              <a:solidFill>
                <a:srgbClr val="2018C6"/>
              </a:solidFill>
              <a:latin typeface="+mj-lt"/>
            </a:endParaRPr>
          </a:p>
          <a:p>
            <a:pPr algn="just"/>
            <a:r>
              <a:rPr lang="ru-RU" sz="2400" b="1" dirty="0" smtClean="0">
                <a:solidFill>
                  <a:srgbClr val="2018C6"/>
                </a:solidFill>
                <a:latin typeface="+mj-lt"/>
              </a:rPr>
              <a:t>и других</a:t>
            </a:r>
          </a:p>
          <a:p>
            <a:pPr algn="just"/>
            <a:endParaRPr lang="ru-RU" sz="2400" b="1" dirty="0" smtClean="0">
              <a:solidFill>
                <a:srgbClr val="2018C6"/>
              </a:solidFill>
              <a:latin typeface="+mj-lt"/>
            </a:endParaRPr>
          </a:p>
          <a:p>
            <a:pPr algn="just"/>
            <a:endParaRPr lang="ru-RU" sz="2400" b="1" dirty="0">
              <a:solidFill>
                <a:srgbClr val="2018C6"/>
              </a:solidFill>
              <a:latin typeface="+mj-lt"/>
            </a:endParaRPr>
          </a:p>
        </p:txBody>
      </p:sp>
      <p:pic>
        <p:nvPicPr>
          <p:cNvPr id="4" name="Picture 2" descr="D:\Arhiv\КРУПИН\Разрешения и сертификаты\Товарный знак\Логотип_широкий синий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406" y="71414"/>
            <a:ext cx="357190" cy="35719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F8C-532B-4F35-BBC7-A776D8373F4E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5448</TotalTime>
  <Words>835</Words>
  <Application>Microsoft Office PowerPoint</Application>
  <PresentationFormat>Экран (4:3)</PresentationFormat>
  <Paragraphs>167</Paragraphs>
  <Slides>13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ЗАО «Лискимонтажконструкция»</vt:lpstr>
      <vt:lpstr>ЗАО «Лискимонтажконструкция»</vt:lpstr>
      <vt:lpstr>ЗАО «Лискимонтажконструкция»</vt:lpstr>
      <vt:lpstr>ЗАО «Лискимонтажконструкция»</vt:lpstr>
      <vt:lpstr>ЗАО «Лискимонтажконструкция»</vt:lpstr>
      <vt:lpstr>ЗАО «Лискимонтажконструкция»</vt:lpstr>
      <vt:lpstr>ЗАО «Лискимонтажконструкция»</vt:lpstr>
      <vt:lpstr>ЗАО «Лискимонтажконструкция»</vt:lpstr>
      <vt:lpstr>ЗАО «Лискимонтажконструкция»</vt:lpstr>
      <vt:lpstr>ЗАО «Лискимонтажконструкция»</vt:lpstr>
      <vt:lpstr>ЗАО «Лискимонтажконструкция»</vt:lpstr>
      <vt:lpstr>ЗАО «Лискимонтажконструкция»</vt:lpstr>
      <vt:lpstr>ЗАО «Лискимонтажконструкция»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ЗАО «Лискимонтажконструкция»</dc:title>
  <dc:creator>Rhegby</dc:creator>
  <cp:lastModifiedBy>ПядинСВ</cp:lastModifiedBy>
  <cp:revision>471</cp:revision>
  <dcterms:created xsi:type="dcterms:W3CDTF">2014-11-19T05:09:59Z</dcterms:created>
  <dcterms:modified xsi:type="dcterms:W3CDTF">2016-07-13T07:32:53Z</dcterms:modified>
</cp:coreProperties>
</file>